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06" autoAdjust="0"/>
  </p:normalViewPr>
  <p:slideViewPr>
    <p:cSldViewPr snapToGrid="0">
      <p:cViewPr>
        <p:scale>
          <a:sx n="66" d="100"/>
          <a:sy n="66" d="100"/>
        </p:scale>
        <p:origin x="768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2A4E6-C138-4C38-BA77-10A9001F1D46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9E560-3C73-4F63-BE05-73FA4C2C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9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nsound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chose this theme for the simple reason that it was the only one that I could find which had</a:t>
            </a:r>
            <a:r>
              <a:rPr lang="en-US" baseline="0" dirty="0" smtClean="0"/>
              <a:t> anything to do with computers. I didn’t really have a lot of choice with that, but I am happy with the way that it turned out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Music sourced from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http://www.bensound.com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E560-3C73-4F63-BE05-73FA4C2C5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7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sourced from:             http://www.imdb.com/title/tt0017136/</a:t>
            </a:r>
          </a:p>
          <a:p>
            <a:r>
              <a:rPr lang="en-US" dirty="0" smtClean="0"/>
              <a:t>		http://flashbak.com/r2-d2-c-3po-tv-stars-40295/ </a:t>
            </a:r>
          </a:p>
          <a:p>
            <a:r>
              <a:rPr lang="en-US" dirty="0" smtClean="0"/>
              <a:t>		http://2001.wikia.com/wiki/HAL_9000 </a:t>
            </a:r>
          </a:p>
          <a:p>
            <a:r>
              <a:rPr lang="en-US" dirty="0" smtClean="0"/>
              <a:t>		https://twitter.com/exmachinamovie </a:t>
            </a:r>
          </a:p>
          <a:p>
            <a:r>
              <a:rPr lang="en-US" dirty="0" smtClean="0"/>
              <a:t>		http://hubpages.com/entertainment/Robby-The-Robot </a:t>
            </a:r>
          </a:p>
          <a:p>
            <a:r>
              <a:rPr lang="en-US" dirty="0" smtClean="0"/>
              <a:t>		http://herocomplex.latimes.com/tv/caprica-wiped-out-syfy-cancels-planet-before-cylons-get-chance/ </a:t>
            </a:r>
          </a:p>
          <a:p>
            <a:r>
              <a:rPr lang="en-US" dirty="0" smtClean="0"/>
              <a:t>		http://tfwiki.net/wiki/Optimus_Prime_(G1)/Generation_1_cartoon_continuity</a:t>
            </a:r>
          </a:p>
          <a:p>
            <a:r>
              <a:rPr lang="en-US" dirty="0" smtClean="0"/>
              <a:t>		https://en.wikipedia.org/wiki/Data_(Star_Trek)</a:t>
            </a:r>
          </a:p>
          <a:p>
            <a:r>
              <a:rPr lang="en-US" dirty="0" smtClean="0"/>
              <a:t>		http://futurama.wikia.com/wiki/Bender_Bending_Rodr%C3%ADguez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E560-3C73-4F63-BE05-73FA4C2C5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0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sourced from: http://www.wbur.org/npr/345799830/the-forgotten-female-programmers-who-created-modern-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E560-3C73-4F63-BE05-73FA4C2C5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46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sourced from: http://inspiratron.org/blog/2015/02/04/worries-artificial-intelligence/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     http://www.irishcentral.com/culture/entertainment/ten-irish-expressions-youll-have-no-clue-what-they-mean-237521471-239669151.html</a:t>
            </a:r>
          </a:p>
          <a:p>
            <a:r>
              <a:rPr lang="en-US" baseline="0" dirty="0" smtClean="0"/>
              <a:t>	            http://rickmcnary.me/networking-101-using-twitter-to-build-relationships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E560-3C73-4F63-BE05-73FA4C2C5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36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sourced from: http://www.mywalkthrou.com/what-is-a-check-in/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E560-3C73-4F63-BE05-73FA4C2C5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49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sourced from: http://cod.esportspedia.com/w/index.php?title=File:RedX.png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E560-3C73-4F63-BE05-73FA4C2C5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8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sourced from: http://cod.esportspedia.com/w/index.php?title=File:RedX.png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E560-3C73-4F63-BE05-73FA4C2C5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3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sourced from: http://cod.esportspedia.com/w/index.php?title=File:RedX.png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E560-3C73-4F63-BE05-73FA4C2C5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73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E560-3C73-4F63-BE05-73FA4C2C5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0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fld id="{48A87A34-81AB-432B-8DAE-1953F412C126}" type="datetimeFigureOut">
              <a:rPr lang="en-US" smtClean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ZPRsrwum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Broad Overview</a:t>
            </a:r>
            <a:endParaRPr lang="en-US" dirty="0"/>
          </a:p>
        </p:txBody>
      </p:sp>
      <p:pic>
        <p:nvPicPr>
          <p:cNvPr id="6" name="bensound-theelevatorbossanov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07778" y="-7161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machines will be capable, within twenty years, of doing any work a man can </a:t>
            </a:r>
            <a:r>
              <a:rPr lang="en-US" dirty="0" smtClean="0"/>
              <a:t>do.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H.A. Simon, 1965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://cod.esportspedia.com/w/images/archive/8/89/20150313002728!Red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911" y="392517"/>
            <a:ext cx="3114675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840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 a generation ... the problem of creating 'artificial intelligence' will substantially be solved.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Marvin Minsky, 1967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://cod.esportspedia.com/w/images/archive/8/89/20150313002728!Red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15" y="121246"/>
            <a:ext cx="3114675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9273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from three to eight years we will have a machine with the general intelligence of an average human being.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Marvin Minsky, 1970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http://cod.esportspedia.com/w/images/archive/8/89/20150313002728!Red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41" y="318943"/>
            <a:ext cx="3114675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3941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The 1</a:t>
            </a:r>
            <a:r>
              <a:rPr lang="en-US" baseline="30000" dirty="0" smtClean="0"/>
              <a:t>st</a:t>
            </a:r>
            <a:r>
              <a:rPr lang="en-US" dirty="0" smtClean="0"/>
              <a:t> AI winter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Causes</a:t>
            </a:r>
          </a:p>
          <a:p>
            <a:pPr lvl="1"/>
            <a:r>
              <a:rPr lang="en-US" dirty="0" smtClean="0"/>
              <a:t>Overconfidence</a:t>
            </a:r>
          </a:p>
          <a:p>
            <a:pPr lvl="1"/>
            <a:r>
              <a:rPr lang="en-US" dirty="0" smtClean="0"/>
              <a:t>The Perceptron</a:t>
            </a:r>
          </a:p>
          <a:p>
            <a:pPr lvl="1"/>
            <a:r>
              <a:rPr lang="en-US" dirty="0" smtClean="0"/>
              <a:t>Neat vs. Scruffy divide</a:t>
            </a:r>
          </a:p>
        </p:txBody>
      </p:sp>
    </p:spTree>
    <p:extLst>
      <p:ext uri="{BB962C8B-B14F-4D97-AF65-F5344CB8AC3E}">
        <p14:creationId xmlns:p14="http://schemas.microsoft.com/office/powerpoint/2010/main" val="21760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1</a:t>
            </a:r>
            <a:r>
              <a:rPr lang="en-US" baseline="30000" dirty="0" smtClean="0"/>
              <a:t>st</a:t>
            </a:r>
            <a:r>
              <a:rPr lang="en-US" dirty="0" smtClean="0"/>
              <a:t> AI Boom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rise of the expert system</a:t>
            </a:r>
          </a:p>
          <a:p>
            <a:r>
              <a:rPr lang="en-US" dirty="0" smtClean="0"/>
              <a:t>The creation of massive databases of information</a:t>
            </a:r>
          </a:p>
          <a:p>
            <a:r>
              <a:rPr lang="en-US" dirty="0" smtClean="0"/>
              <a:t>Explosion in funding</a:t>
            </a:r>
          </a:p>
          <a:p>
            <a:r>
              <a:rPr lang="en-US" dirty="0" smtClean="0"/>
              <a:t>The revival of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6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2</a:t>
            </a:r>
            <a:r>
              <a:rPr lang="en-US" baseline="30000" dirty="0" smtClean="0"/>
              <a:t>nd</a:t>
            </a:r>
            <a:r>
              <a:rPr lang="en-US" dirty="0" smtClean="0"/>
              <a:t> AI winter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Budget Cuts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the 2</a:t>
            </a:r>
            <a:r>
              <a:rPr lang="en-US" baseline="30000" dirty="0" smtClean="0"/>
              <a:t>nd</a:t>
            </a:r>
            <a:r>
              <a:rPr lang="en-US" dirty="0" smtClean="0"/>
              <a:t> AI Boom -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AI is everywhere</a:t>
            </a:r>
          </a:p>
          <a:p>
            <a:r>
              <a:rPr lang="en-US" dirty="0" smtClean="0"/>
              <a:t>The rise of intelligent agents</a:t>
            </a:r>
          </a:p>
          <a:p>
            <a:r>
              <a:rPr lang="en-US" dirty="0" smtClean="0"/>
              <a:t>The </a:t>
            </a:r>
            <a:r>
              <a:rPr lang="en-US" dirty="0" err="1"/>
              <a:t>N</a:t>
            </a:r>
            <a:r>
              <a:rPr lang="en-US" dirty="0" err="1" smtClean="0"/>
              <a:t>eats</a:t>
            </a:r>
            <a:r>
              <a:rPr lang="en-US" dirty="0" smtClean="0"/>
              <a:t> won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4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4607634" cy="92818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Subfields of AI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7093" y="2515977"/>
            <a:ext cx="4878389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Deduction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Reasoning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Problem Solving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Knowledge Representation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Commonsense Knowledge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Default Reasoning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Automated Planning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53462" y="1736138"/>
            <a:ext cx="5891464" cy="39026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Machine Learning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Natural Language Processing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Machine Perception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Computer Vision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Speech Recognition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Motion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Manipulation</a:t>
            </a:r>
          </a:p>
          <a:p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43869" y="1965589"/>
            <a:ext cx="5787188" cy="40921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Social </a:t>
            </a:r>
            <a:r>
              <a:rPr lang="en-US" dirty="0" err="1" smtClean="0">
                <a:solidFill>
                  <a:schemeClr val="bg2"/>
                </a:solidFill>
              </a:rPr>
              <a:t>Intellegence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Affective Computing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Computational </a:t>
            </a:r>
            <a:r>
              <a:rPr lang="en-US" dirty="0" err="1" smtClean="0">
                <a:solidFill>
                  <a:schemeClr val="bg2"/>
                </a:solidFill>
              </a:rPr>
              <a:t>Creativitty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General </a:t>
            </a:r>
            <a:r>
              <a:rPr lang="en-US" dirty="0" err="1" smtClean="0">
                <a:solidFill>
                  <a:schemeClr val="bg2"/>
                </a:solidFill>
              </a:rPr>
              <a:t>Intellegence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Cybernetics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Symbolic AI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Cognitive simulation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Logic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5636752" y="1868067"/>
            <a:ext cx="5744662" cy="4608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Sub-Symbolic Computing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Embodied Systems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Agent Architectures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Optimization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Probabilistic Models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Decision Theory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Utility Theory</a:t>
            </a:r>
          </a:p>
          <a:p>
            <a:r>
              <a:rPr lang="en-US" dirty="0" err="1" smtClean="0">
                <a:solidFill>
                  <a:schemeClr val="bg2"/>
                </a:solidFill>
              </a:rPr>
              <a:t>Classifers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Neural networks</a:t>
            </a:r>
          </a:p>
          <a:p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0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Subfields of AI: Neural Networks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Models Neurons with Programming or Linear Algebra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 neurons make up a layer, and then that layer is connected to more layers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Used in: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Computer Vision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Robotics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Classification Problems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5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Subfields of AI: Natural Language Processing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Uses a variety of statistical methods to evaluate natural language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Naïve-Bayes Classifiers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Semantic Nets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Hidden Markov Models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Used for things like: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Machine Translation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8416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Old Times</a:t>
            </a:r>
          </a:p>
          <a:p>
            <a:pPr lvl="1"/>
            <a:r>
              <a:rPr lang="en-US" dirty="0" smtClean="0"/>
              <a:t>Dartmouth Conference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AI Winter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AI Boom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AI Winter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Boom - Now</a:t>
            </a:r>
          </a:p>
          <a:p>
            <a:r>
              <a:rPr lang="en-US" dirty="0" smtClean="0"/>
              <a:t>Sub-Topics of AI</a:t>
            </a:r>
          </a:p>
          <a:p>
            <a:r>
              <a:rPr lang="en-US" dirty="0" smtClean="0"/>
              <a:t>Where does that leave us?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that leave us?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 Today</a:t>
            </a:r>
          </a:p>
          <a:p>
            <a:pPr lvl="1"/>
            <a:r>
              <a:rPr lang="en-US" dirty="0" smtClean="0">
                <a:hlinkClick r:id="rId2"/>
              </a:rPr>
              <a:t>Big Dog</a:t>
            </a:r>
            <a:endParaRPr lang="en-US" dirty="0" smtClean="0"/>
          </a:p>
          <a:p>
            <a:pPr lvl="1"/>
            <a:r>
              <a:rPr lang="en-US" dirty="0" smtClean="0"/>
              <a:t>Deep Blue</a:t>
            </a:r>
          </a:p>
          <a:p>
            <a:pPr lvl="1"/>
            <a:r>
              <a:rPr lang="en-US" dirty="0" smtClean="0"/>
              <a:t>Watson</a:t>
            </a:r>
          </a:p>
          <a:p>
            <a:pPr lvl="1"/>
            <a:r>
              <a:rPr lang="en-US" dirty="0" smtClean="0"/>
              <a:t>Siri</a:t>
            </a:r>
          </a:p>
          <a:p>
            <a:pPr lvl="1"/>
            <a:r>
              <a:rPr lang="en-US" dirty="0" smtClean="0"/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23512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3240961"/>
            <a:ext cx="3901440" cy="3121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36" y="0"/>
            <a:ext cx="3420528" cy="3861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64" y="0"/>
            <a:ext cx="2868389" cy="36156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1" y="276224"/>
            <a:ext cx="2038350" cy="3152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38" y="0"/>
            <a:ext cx="3392051" cy="301751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60" y="3861886"/>
            <a:ext cx="2956916" cy="2956916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11" y="2894114"/>
            <a:ext cx="3333750" cy="2533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27" y="3017512"/>
            <a:ext cx="2573473" cy="3135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47" y="4244398"/>
            <a:ext cx="2055608" cy="26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the Old-Timers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 Lovelace (1815-1852)</a:t>
            </a:r>
            <a:endParaRPr lang="en-US" dirty="0"/>
          </a:p>
        </p:txBody>
      </p:sp>
      <p:pic>
        <p:nvPicPr>
          <p:cNvPr id="1026" name="Picture 2" descr="http://eb-blog-blog.s3.amazonaws.com/wp-content/uploads/ada-lovel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056" y="1611616"/>
            <a:ext cx="4792181" cy="45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39711" y="6177064"/>
            <a:ext cx="491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Ada Lovelace is thought to be the mother of modern programming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4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the Old-Timers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Alan Turing (1912-1954)</a:t>
            </a:r>
          </a:p>
          <a:p>
            <a:pPr lvl="1"/>
            <a:r>
              <a:rPr lang="en-US" sz="2400" dirty="0" smtClean="0"/>
              <a:t>Father of modern computing</a:t>
            </a:r>
          </a:p>
          <a:p>
            <a:pPr lvl="1"/>
            <a:r>
              <a:rPr lang="en-US" sz="2400" dirty="0" smtClean="0"/>
              <a:t>Became involved in AI before death</a:t>
            </a:r>
          </a:p>
          <a:p>
            <a:pPr lvl="1"/>
            <a:r>
              <a:rPr lang="en-US" sz="2400" dirty="0" smtClean="0"/>
              <a:t>Invented Turing 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97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Turing Test</a:t>
            </a:r>
            <a:endParaRPr lang="en-US" dirty="0"/>
          </a:p>
        </p:txBody>
      </p:sp>
      <p:pic>
        <p:nvPicPr>
          <p:cNvPr id="2050" name="Picture 2" descr="http://inspiratron.org/wp-content/uploads/2014/03/aco_b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53" y="2097088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rickmcnary.me/wp-content/uploads/2013/06/man-on-compu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953290"/>
            <a:ext cx="5365961" cy="357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edia.irishcentral.com/images/MI-Confused-man-Shrug-Gett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7" y="1688492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The Dartmouth Conference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McCarthy and Minsky Organized in 1956</a:t>
            </a:r>
          </a:p>
          <a:p>
            <a:r>
              <a:rPr lang="en-US" dirty="0" smtClean="0"/>
              <a:t>Introduced First AI system, the Logic Theorist</a:t>
            </a:r>
          </a:p>
          <a:p>
            <a:r>
              <a:rPr lang="en-US" dirty="0" smtClean="0"/>
              <a:t>Most people who became heads of the field attended</a:t>
            </a:r>
          </a:p>
        </p:txBody>
      </p:sp>
    </p:spTree>
    <p:extLst>
      <p:ext uri="{BB962C8B-B14F-4D97-AF65-F5344CB8AC3E}">
        <p14:creationId xmlns:p14="http://schemas.microsoft.com/office/powerpoint/2010/main" val="319423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Outcomes of the Conference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Shortly after, AI that could:</a:t>
            </a:r>
          </a:p>
          <a:p>
            <a:pPr lvl="1"/>
            <a:r>
              <a:rPr lang="en-US" dirty="0" smtClean="0"/>
              <a:t>Play simple games</a:t>
            </a:r>
          </a:p>
          <a:p>
            <a:pPr lvl="1"/>
            <a:r>
              <a:rPr lang="en-US" dirty="0" smtClean="0"/>
              <a:t>Communicate in plain English</a:t>
            </a:r>
          </a:p>
          <a:p>
            <a:pPr lvl="2"/>
            <a:r>
              <a:rPr lang="en-US" dirty="0" smtClean="0"/>
              <a:t>SHRDLU</a:t>
            </a:r>
          </a:p>
          <a:p>
            <a:pPr lvl="1"/>
            <a:r>
              <a:rPr lang="en-US" dirty="0" smtClean="0"/>
              <a:t>Built simple robots</a:t>
            </a:r>
          </a:p>
          <a:p>
            <a:pPr lvl="2"/>
            <a:r>
              <a:rPr lang="en-US" dirty="0" smtClean="0"/>
              <a:t>Turtles</a:t>
            </a:r>
          </a:p>
          <a:p>
            <a:pPr lvl="2"/>
            <a:r>
              <a:rPr lang="en-US" dirty="0" smtClean="0"/>
              <a:t>The John Hopkins Beast</a:t>
            </a:r>
          </a:p>
        </p:txBody>
      </p:sp>
    </p:spTree>
    <p:extLst>
      <p:ext uri="{BB962C8B-B14F-4D97-AF65-F5344CB8AC3E}">
        <p14:creationId xmlns:p14="http://schemas.microsoft.com/office/powerpoint/2010/main" val="4798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 ten years a digital computer will be the world's chess </a:t>
            </a:r>
            <a:r>
              <a:rPr lang="en-US" dirty="0" smtClean="0"/>
              <a:t>champion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H.A. Simon, 1958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http://www.mywalkthrou.com/wp-content/uploads/2013/05/green-check-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90" y="787941"/>
            <a:ext cx="4171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4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113</TotalTime>
  <Words>545</Words>
  <Application>Microsoft Office PowerPoint</Application>
  <PresentationFormat>Widescreen</PresentationFormat>
  <Paragraphs>140</Paragraphs>
  <Slides>20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Trebuchet MS</vt:lpstr>
      <vt:lpstr>Tw Cen MT</vt:lpstr>
      <vt:lpstr>Circuit</vt:lpstr>
      <vt:lpstr>Artificial Intelligence</vt:lpstr>
      <vt:lpstr>Overview </vt:lpstr>
      <vt:lpstr>PowerPoint Presentation</vt:lpstr>
      <vt:lpstr>History: the Old-Timers</vt:lpstr>
      <vt:lpstr>History: the Old-Timers</vt:lpstr>
      <vt:lpstr>The Turing Test</vt:lpstr>
      <vt:lpstr>History: The Dartmouth Conference</vt:lpstr>
      <vt:lpstr>History: Outcomes of the Conference</vt:lpstr>
      <vt:lpstr>within ten years a digital computer will be the world's chess champion</vt:lpstr>
      <vt:lpstr>machines will be capable, within twenty years, of doing any work a man can do.</vt:lpstr>
      <vt:lpstr>Within a generation ... the problem of creating 'artificial intelligence' will substantially be solved.</vt:lpstr>
      <vt:lpstr>In from three to eight years we will have a machine with the general intelligence of an average human being.</vt:lpstr>
      <vt:lpstr>History: The 1st AI winter</vt:lpstr>
      <vt:lpstr>History: 1st AI Boom</vt:lpstr>
      <vt:lpstr>History: 2nd AI winter</vt:lpstr>
      <vt:lpstr>History: the 2nd AI Boom - Now</vt:lpstr>
      <vt:lpstr>Subfields of AI</vt:lpstr>
      <vt:lpstr>Subfields of AI: Neural Networks</vt:lpstr>
      <vt:lpstr>Subfields of AI: Natural Language Processing</vt:lpstr>
      <vt:lpstr>Where does that leave us?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Matthew Wassel</dc:creator>
  <cp:lastModifiedBy>Matthew Wassel</cp:lastModifiedBy>
  <cp:revision>12</cp:revision>
  <dcterms:created xsi:type="dcterms:W3CDTF">2015-12-11T13:53:21Z</dcterms:created>
  <dcterms:modified xsi:type="dcterms:W3CDTF">2015-12-11T15:47:15Z</dcterms:modified>
</cp:coreProperties>
</file>